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etrona"/>
      <p:regular r:id="rId15"/>
    </p:embeddedFont>
    <p:embeddedFont>
      <p:font typeface="Petrona"/>
      <p:regular r:id="rId16"/>
    </p:embeddedFont>
    <p:embeddedFont>
      <p:font typeface="Petrona"/>
      <p:regular r:id="rId17"/>
    </p:embeddedFont>
    <p:embeddedFont>
      <p:font typeface="Petrona"/>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4-1.png>
</file>

<file path=ppt/media/image-5-1.png>
</file>

<file path=ppt/media/image-5-2.png>
</file>

<file path=ppt/media/image-5-3.png>
</file>

<file path=ppt/media/image-5-4.png>
</file>

<file path=ppt/media/image-6-1.png>
</file>

<file path=ppt/media/image-7-1.png>
</file>

<file path=ppt/media/image-7-2.png>
</file>

<file path=ppt/media/image-7-3.png>
</file>

<file path=ppt/media/image-7-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56046"/>
            <a:ext cx="7556421" cy="1488519"/>
          </a:xfrm>
          <a:prstGeom prst="rect">
            <a:avLst/>
          </a:prstGeom>
          <a:noFill/>
          <a:ln/>
        </p:spPr>
        <p:txBody>
          <a:bodyPr wrap="squar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Quy Trình Thiết Kế Sản Phẩm</a:t>
            </a:r>
            <a:endParaRPr lang="en-US" sz="4650" dirty="0"/>
          </a:p>
        </p:txBody>
      </p:sp>
      <p:sp>
        <p:nvSpPr>
          <p:cNvPr id="4" name="Text 1"/>
          <p:cNvSpPr/>
          <p:nvPr/>
        </p:nvSpPr>
        <p:spPr>
          <a:xfrm>
            <a:off x="793790" y="4484727"/>
            <a:ext cx="7556421" cy="1088708"/>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Tài liệu này tập trung vào quy trình thiết kế sản phẩm. Việc tuân thủ các giai đoạn thiết kế là yếu tố then chốt. Mục tiêu là tạo ra sản phẩm chất lượng với thời gian tối ưu.</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425654"/>
            <a:ext cx="6455569"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Xác Định Dự Án Thiết Kế</a:t>
            </a:r>
            <a:endParaRPr lang="en-US" sz="4650" dirty="0"/>
          </a:p>
        </p:txBody>
      </p:sp>
      <p:sp>
        <p:nvSpPr>
          <p:cNvPr id="4" name="Shape 1"/>
          <p:cNvSpPr/>
          <p:nvPr/>
        </p:nvSpPr>
        <p:spPr>
          <a:xfrm>
            <a:off x="6280190" y="2765227"/>
            <a:ext cx="510302" cy="510302"/>
          </a:xfrm>
          <a:prstGeom prst="roundRect">
            <a:avLst>
              <a:gd name="adj" fmla="val 18669"/>
            </a:avLst>
          </a:prstGeom>
          <a:solidFill>
            <a:srgbClr val="2F1D63"/>
          </a:solidFill>
          <a:ln w="7620">
            <a:solidFill>
              <a:srgbClr val="48367C"/>
            </a:solidFill>
            <a:prstDash val="solid"/>
          </a:ln>
        </p:spPr>
      </p:sp>
      <p:sp>
        <p:nvSpPr>
          <p:cNvPr id="5" name="Text 2"/>
          <p:cNvSpPr/>
          <p:nvPr/>
        </p:nvSpPr>
        <p:spPr>
          <a:xfrm>
            <a:off x="6356747" y="2797135"/>
            <a:ext cx="357188" cy="446484"/>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1</a:t>
            </a:r>
            <a:endParaRPr lang="en-US" sz="2800" dirty="0"/>
          </a:p>
        </p:txBody>
      </p:sp>
      <p:sp>
        <p:nvSpPr>
          <p:cNvPr id="6" name="Text 3"/>
          <p:cNvSpPr/>
          <p:nvPr/>
        </p:nvSpPr>
        <p:spPr>
          <a:xfrm>
            <a:off x="7017306" y="2765227"/>
            <a:ext cx="2927747" cy="372070"/>
          </a:xfrm>
          <a:prstGeom prst="rect">
            <a:avLst/>
          </a:prstGeom>
          <a:noFill/>
          <a:ln/>
        </p:spPr>
        <p:txBody>
          <a:bodyPr wrap="none" lIns="0" tIns="0" rIns="0" bIns="0" rtlCol="0" anchor="t"/>
          <a:lstStyle/>
          <a:p>
            <a:pP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Đánh Giá Nhu Cầu</a:t>
            </a:r>
            <a:endParaRPr lang="en-US" sz="2300" dirty="0"/>
          </a:p>
        </p:txBody>
      </p:sp>
      <p:sp>
        <p:nvSpPr>
          <p:cNvPr id="7" name="Text 4"/>
          <p:cNvSpPr/>
          <p:nvPr/>
        </p:nvSpPr>
        <p:spPr>
          <a:xfrm>
            <a:off x="7017306" y="3273385"/>
            <a:ext cx="2927747" cy="1814513"/>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Xác định nhu cầu cụ thể bằng cách phân tích khoảng cách. Phân tích giữa tình trạng hiện tại và mong muốn.</a:t>
            </a:r>
            <a:endParaRPr lang="en-US" sz="1750" dirty="0"/>
          </a:p>
        </p:txBody>
      </p:sp>
      <p:sp>
        <p:nvSpPr>
          <p:cNvPr id="8" name="Shape 5"/>
          <p:cNvSpPr/>
          <p:nvPr/>
        </p:nvSpPr>
        <p:spPr>
          <a:xfrm>
            <a:off x="10171867" y="2765227"/>
            <a:ext cx="510302" cy="510302"/>
          </a:xfrm>
          <a:prstGeom prst="roundRect">
            <a:avLst>
              <a:gd name="adj" fmla="val 18669"/>
            </a:avLst>
          </a:prstGeom>
          <a:solidFill>
            <a:srgbClr val="2F1D63"/>
          </a:solidFill>
          <a:ln w="7620">
            <a:solidFill>
              <a:srgbClr val="48367C"/>
            </a:solidFill>
            <a:prstDash val="solid"/>
          </a:ln>
        </p:spPr>
      </p:sp>
      <p:sp>
        <p:nvSpPr>
          <p:cNvPr id="9" name="Text 6"/>
          <p:cNvSpPr/>
          <p:nvPr/>
        </p:nvSpPr>
        <p:spPr>
          <a:xfrm>
            <a:off x="10248424" y="2797135"/>
            <a:ext cx="357188" cy="446484"/>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2</a:t>
            </a:r>
            <a:endParaRPr lang="en-US" sz="2800" dirty="0"/>
          </a:p>
        </p:txBody>
      </p:sp>
      <p:sp>
        <p:nvSpPr>
          <p:cNvPr id="10" name="Text 7"/>
          <p:cNvSpPr/>
          <p:nvPr/>
        </p:nvSpPr>
        <p:spPr>
          <a:xfrm>
            <a:off x="10908983" y="2765227"/>
            <a:ext cx="2927747" cy="372070"/>
          </a:xfrm>
          <a:prstGeom prst="rect">
            <a:avLst/>
          </a:prstGeom>
          <a:noFill/>
          <a:ln/>
        </p:spPr>
        <p:txBody>
          <a:bodyPr wrap="none" lIns="0" tIns="0" rIns="0" bIns="0" rtlCol="0" anchor="t"/>
          <a:lstStyle/>
          <a:p>
            <a:pP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Bên Liên Quan</a:t>
            </a:r>
            <a:endParaRPr lang="en-US" sz="2300" dirty="0"/>
          </a:p>
        </p:txBody>
      </p:sp>
      <p:sp>
        <p:nvSpPr>
          <p:cNvPr id="11" name="Text 8"/>
          <p:cNvSpPr/>
          <p:nvPr/>
        </p:nvSpPr>
        <p:spPr>
          <a:xfrm>
            <a:off x="10908983" y="3273385"/>
            <a:ext cx="2927747" cy="1814513"/>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Phân loại các bên liên quan thành chính, phụ, và then chốt. Hiểu rõ vai trò, mối quan tâm và tác động của họ.</a:t>
            </a:r>
            <a:endParaRPr lang="en-US" sz="1750" dirty="0"/>
          </a:p>
        </p:txBody>
      </p:sp>
      <p:sp>
        <p:nvSpPr>
          <p:cNvPr id="12" name="Shape 9"/>
          <p:cNvSpPr/>
          <p:nvPr/>
        </p:nvSpPr>
        <p:spPr>
          <a:xfrm>
            <a:off x="6280190" y="5569863"/>
            <a:ext cx="510302" cy="510302"/>
          </a:xfrm>
          <a:prstGeom prst="roundRect">
            <a:avLst>
              <a:gd name="adj" fmla="val 18669"/>
            </a:avLst>
          </a:prstGeom>
          <a:solidFill>
            <a:srgbClr val="2F1D63"/>
          </a:solidFill>
          <a:ln w="7620">
            <a:solidFill>
              <a:srgbClr val="48367C"/>
            </a:solidFill>
            <a:prstDash val="solid"/>
          </a:ln>
        </p:spPr>
      </p:sp>
      <p:sp>
        <p:nvSpPr>
          <p:cNvPr id="13" name="Text 10"/>
          <p:cNvSpPr/>
          <p:nvPr/>
        </p:nvSpPr>
        <p:spPr>
          <a:xfrm>
            <a:off x="6356747" y="5601772"/>
            <a:ext cx="357188" cy="446484"/>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3</a:t>
            </a:r>
            <a:endParaRPr lang="en-US" sz="2800" dirty="0"/>
          </a:p>
        </p:txBody>
      </p:sp>
      <p:sp>
        <p:nvSpPr>
          <p:cNvPr id="14" name="Text 11"/>
          <p:cNvSpPr/>
          <p:nvPr/>
        </p:nvSpPr>
        <p:spPr>
          <a:xfrm>
            <a:off x="7017306" y="5569863"/>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Bối Cảnh Xã Hội</a:t>
            </a:r>
            <a:endParaRPr lang="en-US" sz="2300" dirty="0"/>
          </a:p>
        </p:txBody>
      </p:sp>
      <p:sp>
        <p:nvSpPr>
          <p:cNvPr id="15" name="Text 12"/>
          <p:cNvSpPr/>
          <p:nvPr/>
        </p:nvSpPr>
        <p:spPr>
          <a:xfrm>
            <a:off x="7017306" y="6078022"/>
            <a:ext cx="6819305" cy="725805"/>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Xem xét các yếu tố như kinh tế, văn hóa, và nguồn lực của đối tác cộng đồng.</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694742"/>
            <a:ext cx="7211020"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Yêu Cầu Cơ Bản và Giới Hạn</a:t>
            </a:r>
            <a:endParaRPr lang="en-US" sz="4650" dirty="0"/>
          </a:p>
        </p:txBody>
      </p:sp>
      <p:sp>
        <p:nvSpPr>
          <p:cNvPr id="3" name="Text 1"/>
          <p:cNvSpPr/>
          <p:nvPr/>
        </p:nvSpPr>
        <p:spPr>
          <a:xfrm>
            <a:off x="793790" y="4005977"/>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FF8AAF"/>
                </a:solidFill>
                <a:latin typeface="Petrona Bold" pitchFamily="34" charset="0"/>
                <a:ea typeface="Petrona Bold" pitchFamily="34" charset="-122"/>
                <a:cs typeface="Petrona Bold" pitchFamily="34" charset="-120"/>
              </a:rPr>
              <a:t>Yêu Cầu Cơ Bản</a:t>
            </a:r>
            <a:endParaRPr lang="en-US" sz="2300" dirty="0"/>
          </a:p>
        </p:txBody>
      </p:sp>
      <p:sp>
        <p:nvSpPr>
          <p:cNvPr id="4" name="Text 2"/>
          <p:cNvSpPr/>
          <p:nvPr/>
        </p:nvSpPr>
        <p:spPr>
          <a:xfrm>
            <a:off x="793790" y="4604861"/>
            <a:ext cx="6244709" cy="725805"/>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Thu thập ý kiến từ tất cả các bên liên quan. Xác định mục tiêu, ràng buộc, và kỳ vọng cụ thể.</a:t>
            </a:r>
            <a:endParaRPr lang="en-US" sz="1750" dirty="0"/>
          </a:p>
        </p:txBody>
      </p:sp>
      <p:sp>
        <p:nvSpPr>
          <p:cNvPr id="5" name="Text 3"/>
          <p:cNvSpPr/>
          <p:nvPr/>
        </p:nvSpPr>
        <p:spPr>
          <a:xfrm>
            <a:off x="7599521" y="4005977"/>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FF8AAF"/>
                </a:solidFill>
                <a:latin typeface="Petrona Bold" pitchFamily="34" charset="0"/>
                <a:ea typeface="Petrona Bold" pitchFamily="34" charset="-122"/>
                <a:cs typeface="Petrona Bold" pitchFamily="34" charset="-120"/>
              </a:rPr>
              <a:t>Giới Hạn Thời Gian</a:t>
            </a:r>
            <a:endParaRPr lang="en-US" sz="2300" dirty="0"/>
          </a:p>
        </p:txBody>
      </p:sp>
      <p:sp>
        <p:nvSpPr>
          <p:cNvPr id="6" name="Text 4"/>
          <p:cNvSpPr/>
          <p:nvPr/>
        </p:nvSpPr>
        <p:spPr>
          <a:xfrm>
            <a:off x="7599521" y="4604861"/>
            <a:ext cx="6244709" cy="725805"/>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Lập kế hoạch thời gian chi tiết, dự trù các rủi ro. Đảm bảo tiến độ dự án.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957280"/>
            <a:ext cx="7115175"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Phát Triển Đặc Tả Kỹ Thuật</a:t>
            </a:r>
            <a:endParaRPr lang="en-US" sz="4650" dirty="0"/>
          </a:p>
        </p:txBody>
      </p:sp>
      <p:sp>
        <p:nvSpPr>
          <p:cNvPr id="4" name="Shape 1"/>
          <p:cNvSpPr/>
          <p:nvPr/>
        </p:nvSpPr>
        <p:spPr>
          <a:xfrm>
            <a:off x="793790" y="5041702"/>
            <a:ext cx="4196358" cy="2065734"/>
          </a:xfrm>
          <a:prstGeom prst="roundRect">
            <a:avLst>
              <a:gd name="adj" fmla="val 4612"/>
            </a:avLst>
          </a:prstGeom>
          <a:solidFill>
            <a:srgbClr val="2F1D63"/>
          </a:solidFill>
          <a:ln w="7620">
            <a:solidFill>
              <a:srgbClr val="48367C"/>
            </a:solidFill>
            <a:prstDash val="solid"/>
          </a:ln>
        </p:spPr>
      </p:sp>
      <p:sp>
        <p:nvSpPr>
          <p:cNvPr id="5" name="Text 2"/>
          <p:cNvSpPr/>
          <p:nvPr/>
        </p:nvSpPr>
        <p:spPr>
          <a:xfrm>
            <a:off x="1028224" y="5276136"/>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Ngữ Cảnh</a:t>
            </a:r>
            <a:endParaRPr lang="en-US" sz="2300" dirty="0"/>
          </a:p>
        </p:txBody>
      </p:sp>
      <p:sp>
        <p:nvSpPr>
          <p:cNvPr id="6" name="Text 3"/>
          <p:cNvSpPr/>
          <p:nvPr/>
        </p:nvSpPr>
        <p:spPr>
          <a:xfrm>
            <a:off x="1028224" y="5784294"/>
            <a:ext cx="3727490" cy="1088708"/>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Nghiên cứu sâu bối cảnh sử dụng sản phẩm. Quan sát thực tế, thảo luận với đối tác.</a:t>
            </a:r>
            <a:endParaRPr lang="en-US" sz="1750" dirty="0"/>
          </a:p>
        </p:txBody>
      </p:sp>
      <p:sp>
        <p:nvSpPr>
          <p:cNvPr id="7" name="Shape 4"/>
          <p:cNvSpPr/>
          <p:nvPr/>
        </p:nvSpPr>
        <p:spPr>
          <a:xfrm>
            <a:off x="5216962" y="5041702"/>
            <a:ext cx="4196358" cy="2065734"/>
          </a:xfrm>
          <a:prstGeom prst="roundRect">
            <a:avLst>
              <a:gd name="adj" fmla="val 4612"/>
            </a:avLst>
          </a:prstGeom>
          <a:solidFill>
            <a:srgbClr val="2F1D63"/>
          </a:solidFill>
          <a:ln w="7620">
            <a:solidFill>
              <a:srgbClr val="48367C"/>
            </a:solidFill>
            <a:prstDash val="solid"/>
          </a:ln>
        </p:spPr>
      </p:sp>
      <p:sp>
        <p:nvSpPr>
          <p:cNvPr id="8" name="Text 5"/>
          <p:cNvSpPr/>
          <p:nvPr/>
        </p:nvSpPr>
        <p:spPr>
          <a:xfrm>
            <a:off x="5451396" y="5276136"/>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Hồ Sơ</a:t>
            </a:r>
            <a:endParaRPr lang="en-US" sz="2300" dirty="0"/>
          </a:p>
        </p:txBody>
      </p:sp>
      <p:sp>
        <p:nvSpPr>
          <p:cNvPr id="9" name="Text 6"/>
          <p:cNvSpPr/>
          <p:nvPr/>
        </p:nvSpPr>
        <p:spPr>
          <a:xfrm>
            <a:off x="5451396" y="5784294"/>
            <a:ext cx="3727490" cy="1088708"/>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Lập danh sách chi tiết về nhu cầu, ưu tiên, rào cản của từng bên liên quan.</a:t>
            </a:r>
            <a:endParaRPr lang="en-US" sz="1750" dirty="0"/>
          </a:p>
        </p:txBody>
      </p:sp>
      <p:sp>
        <p:nvSpPr>
          <p:cNvPr id="10" name="Shape 7"/>
          <p:cNvSpPr/>
          <p:nvPr/>
        </p:nvSpPr>
        <p:spPr>
          <a:xfrm>
            <a:off x="9640133" y="5041702"/>
            <a:ext cx="4196358" cy="2065734"/>
          </a:xfrm>
          <a:prstGeom prst="roundRect">
            <a:avLst>
              <a:gd name="adj" fmla="val 4612"/>
            </a:avLst>
          </a:prstGeom>
          <a:solidFill>
            <a:srgbClr val="2F1D63"/>
          </a:solidFill>
          <a:ln w="7620">
            <a:solidFill>
              <a:srgbClr val="48367C"/>
            </a:solidFill>
            <a:prstDash val="solid"/>
          </a:ln>
        </p:spPr>
      </p:sp>
      <p:sp>
        <p:nvSpPr>
          <p:cNvPr id="11" name="Text 8"/>
          <p:cNvSpPr/>
          <p:nvPr/>
        </p:nvSpPr>
        <p:spPr>
          <a:xfrm>
            <a:off x="9874568" y="5276136"/>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Tình Huống</a:t>
            </a:r>
            <a:endParaRPr lang="en-US" sz="2300" dirty="0"/>
          </a:p>
        </p:txBody>
      </p:sp>
      <p:sp>
        <p:nvSpPr>
          <p:cNvPr id="12" name="Text 9"/>
          <p:cNvSpPr/>
          <p:nvPr/>
        </p:nvSpPr>
        <p:spPr>
          <a:xfrm>
            <a:off x="9874568" y="5784294"/>
            <a:ext cx="3727490" cy="1088708"/>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Xác định cách người dùng tương tác với sản phẩm. Làm rõ yêu cầu thiết kế dựa trên trải nghiệm thực tế.</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531263"/>
            <a:ext cx="6454973"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Mô Hình và Nguyên Mẫu</a:t>
            </a:r>
            <a:endParaRPr lang="en-US" sz="4650" dirty="0"/>
          </a:p>
        </p:txBody>
      </p:sp>
      <p:pic>
        <p:nvPicPr>
          <p:cNvPr id="4" name="Image 1" descr="preencoded.png">    </p:cNvPr>
          <p:cNvPicPr>
            <a:picLocks noChangeAspect="1"/>
          </p:cNvPicPr>
          <p:nvPr/>
        </p:nvPicPr>
        <p:blipFill>
          <a:blip r:embed="rId2"/>
          <a:stretch>
            <a:fillRect/>
          </a:stretch>
        </p:blipFill>
        <p:spPr>
          <a:xfrm>
            <a:off x="6280190" y="2615684"/>
            <a:ext cx="1134070" cy="1360884"/>
          </a:xfrm>
          <a:prstGeom prst="rect">
            <a:avLst/>
          </a:prstGeom>
        </p:spPr>
      </p:pic>
      <p:sp>
        <p:nvSpPr>
          <p:cNvPr id="5" name="Text 1"/>
          <p:cNvSpPr/>
          <p:nvPr/>
        </p:nvSpPr>
        <p:spPr>
          <a:xfrm>
            <a:off x="7754422" y="2842498"/>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Nguyên Mẫu</a:t>
            </a:r>
            <a:endParaRPr lang="en-US" sz="2300" dirty="0"/>
          </a:p>
        </p:txBody>
      </p:sp>
      <p:sp>
        <p:nvSpPr>
          <p:cNvPr id="6" name="Text 2"/>
          <p:cNvSpPr/>
          <p:nvPr/>
        </p:nvSpPr>
        <p:spPr>
          <a:xfrm>
            <a:off x="7754422" y="3350657"/>
            <a:ext cx="6082189"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Sử dụng các nguyên mẫu đơn giản để kiểm tra ý tưởng.</a:t>
            </a:r>
            <a:endParaRPr lang="en-US" sz="1750" dirty="0"/>
          </a:p>
        </p:txBody>
      </p:sp>
      <p:pic>
        <p:nvPicPr>
          <p:cNvPr id="7" name="Image 2" descr="preencoded.png">    </p:cNvPr>
          <p:cNvPicPr>
            <a:picLocks noChangeAspect="1"/>
          </p:cNvPicPr>
          <p:nvPr/>
        </p:nvPicPr>
        <p:blipFill>
          <a:blip r:embed="rId3"/>
          <a:stretch>
            <a:fillRect/>
          </a:stretch>
        </p:blipFill>
        <p:spPr>
          <a:xfrm>
            <a:off x="6280190" y="3976568"/>
            <a:ext cx="1134070" cy="1360884"/>
          </a:xfrm>
          <a:prstGeom prst="rect">
            <a:avLst/>
          </a:prstGeom>
        </p:spPr>
      </p:pic>
      <p:sp>
        <p:nvSpPr>
          <p:cNvPr id="8" name="Text 3"/>
          <p:cNvSpPr/>
          <p:nvPr/>
        </p:nvSpPr>
        <p:spPr>
          <a:xfrm>
            <a:off x="7754422" y="4203383"/>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Phản Hồi</a:t>
            </a:r>
            <a:endParaRPr lang="en-US" sz="2300" dirty="0"/>
          </a:p>
        </p:txBody>
      </p:sp>
      <p:sp>
        <p:nvSpPr>
          <p:cNvPr id="9" name="Text 4"/>
          <p:cNvSpPr/>
          <p:nvPr/>
        </p:nvSpPr>
        <p:spPr>
          <a:xfrm>
            <a:off x="7754422" y="4711541"/>
            <a:ext cx="6082189"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Nhận phản hồi sớm và điều chỉnh thiết kế.</a:t>
            </a:r>
            <a:endParaRPr lang="en-US" sz="1750" dirty="0"/>
          </a:p>
        </p:txBody>
      </p:sp>
      <p:pic>
        <p:nvPicPr>
          <p:cNvPr id="10" name="Image 3" descr="preencoded.png">    </p:cNvPr>
          <p:cNvPicPr>
            <a:picLocks noChangeAspect="1"/>
          </p:cNvPicPr>
          <p:nvPr/>
        </p:nvPicPr>
        <p:blipFill>
          <a:blip r:embed="rId4"/>
          <a:stretch>
            <a:fillRect/>
          </a:stretch>
        </p:blipFill>
        <p:spPr>
          <a:xfrm>
            <a:off x="6280190" y="5337453"/>
            <a:ext cx="1134070" cy="1360884"/>
          </a:xfrm>
          <a:prstGeom prst="rect">
            <a:avLst/>
          </a:prstGeom>
        </p:spPr>
      </p:pic>
      <p:sp>
        <p:nvSpPr>
          <p:cNvPr id="11" name="Text 5"/>
          <p:cNvSpPr/>
          <p:nvPr/>
        </p:nvSpPr>
        <p:spPr>
          <a:xfrm>
            <a:off x="7754422" y="5564267"/>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Triển Khai</a:t>
            </a:r>
            <a:endParaRPr lang="en-US" sz="2300" dirty="0"/>
          </a:p>
        </p:txBody>
      </p:sp>
      <p:sp>
        <p:nvSpPr>
          <p:cNvPr id="12" name="Text 6"/>
          <p:cNvSpPr/>
          <p:nvPr/>
        </p:nvSpPr>
        <p:spPr>
          <a:xfrm>
            <a:off x="7754422" y="6072426"/>
            <a:ext cx="6082189"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Triển khai quy mô lớn sau khi điều chỉnh.</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177290"/>
            <a:ext cx="5954197"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So Sánh và Yêu Cầu</a:t>
            </a:r>
            <a:endParaRPr lang="en-US" sz="4650" dirty="0"/>
          </a:p>
        </p:txBody>
      </p:sp>
      <p:sp>
        <p:nvSpPr>
          <p:cNvPr id="4" name="Shape 1"/>
          <p:cNvSpPr/>
          <p:nvPr/>
        </p:nvSpPr>
        <p:spPr>
          <a:xfrm>
            <a:off x="1048941" y="2261711"/>
            <a:ext cx="30480" cy="4790599"/>
          </a:xfrm>
          <a:prstGeom prst="roundRect">
            <a:avLst>
              <a:gd name="adj" fmla="val 312558"/>
            </a:avLst>
          </a:prstGeom>
          <a:solidFill>
            <a:srgbClr val="48367C"/>
          </a:solidFill>
          <a:ln/>
        </p:spPr>
      </p:sp>
      <p:sp>
        <p:nvSpPr>
          <p:cNvPr id="5" name="Shape 2"/>
          <p:cNvSpPr/>
          <p:nvPr/>
        </p:nvSpPr>
        <p:spPr>
          <a:xfrm>
            <a:off x="1273612" y="2756773"/>
            <a:ext cx="680442" cy="30480"/>
          </a:xfrm>
          <a:prstGeom prst="roundRect">
            <a:avLst>
              <a:gd name="adj" fmla="val 312558"/>
            </a:avLst>
          </a:prstGeom>
          <a:solidFill>
            <a:srgbClr val="48367C"/>
          </a:solidFill>
          <a:ln/>
        </p:spPr>
      </p:sp>
      <p:sp>
        <p:nvSpPr>
          <p:cNvPr id="6" name="Shape 3"/>
          <p:cNvSpPr/>
          <p:nvPr/>
        </p:nvSpPr>
        <p:spPr>
          <a:xfrm>
            <a:off x="793790" y="2516862"/>
            <a:ext cx="510302" cy="510302"/>
          </a:xfrm>
          <a:prstGeom prst="roundRect">
            <a:avLst>
              <a:gd name="adj" fmla="val 18669"/>
            </a:avLst>
          </a:prstGeom>
          <a:solidFill>
            <a:srgbClr val="2F1D63"/>
          </a:solidFill>
          <a:ln w="7620">
            <a:solidFill>
              <a:srgbClr val="48367C"/>
            </a:solidFill>
            <a:prstDash val="solid"/>
          </a:ln>
        </p:spPr>
      </p:sp>
      <p:sp>
        <p:nvSpPr>
          <p:cNvPr id="7" name="Text 4"/>
          <p:cNvSpPr/>
          <p:nvPr/>
        </p:nvSpPr>
        <p:spPr>
          <a:xfrm>
            <a:off x="870347" y="2548771"/>
            <a:ext cx="357188" cy="446484"/>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1</a:t>
            </a:r>
            <a:endParaRPr lang="en-US" sz="2800" dirty="0"/>
          </a:p>
        </p:txBody>
      </p:sp>
      <p:sp>
        <p:nvSpPr>
          <p:cNvPr id="8" name="Text 5"/>
          <p:cNvSpPr/>
          <p:nvPr/>
        </p:nvSpPr>
        <p:spPr>
          <a:xfrm>
            <a:off x="2183011" y="2488525"/>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Sản Phẩm Tiêu Chuẩn</a:t>
            </a:r>
            <a:endParaRPr lang="en-US" sz="2300" dirty="0"/>
          </a:p>
        </p:txBody>
      </p:sp>
      <p:sp>
        <p:nvSpPr>
          <p:cNvPr id="9" name="Text 6"/>
          <p:cNvSpPr/>
          <p:nvPr/>
        </p:nvSpPr>
        <p:spPr>
          <a:xfrm>
            <a:off x="2183011" y="2996684"/>
            <a:ext cx="6167199"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Đánh giá các sản phẩm hiện có để hiểu yêu cầu cơ bản.</a:t>
            </a:r>
            <a:endParaRPr lang="en-US" sz="1750" dirty="0"/>
          </a:p>
        </p:txBody>
      </p:sp>
      <p:sp>
        <p:nvSpPr>
          <p:cNvPr id="10" name="Shape 7"/>
          <p:cNvSpPr/>
          <p:nvPr/>
        </p:nvSpPr>
        <p:spPr>
          <a:xfrm>
            <a:off x="1273612" y="4308277"/>
            <a:ext cx="680442" cy="30480"/>
          </a:xfrm>
          <a:prstGeom prst="roundRect">
            <a:avLst>
              <a:gd name="adj" fmla="val 312558"/>
            </a:avLst>
          </a:prstGeom>
          <a:solidFill>
            <a:srgbClr val="48367C"/>
          </a:solidFill>
          <a:ln/>
        </p:spPr>
      </p:sp>
      <p:sp>
        <p:nvSpPr>
          <p:cNvPr id="11" name="Shape 8"/>
          <p:cNvSpPr/>
          <p:nvPr/>
        </p:nvSpPr>
        <p:spPr>
          <a:xfrm>
            <a:off x="793790" y="4068366"/>
            <a:ext cx="510302" cy="510302"/>
          </a:xfrm>
          <a:prstGeom prst="roundRect">
            <a:avLst>
              <a:gd name="adj" fmla="val 18669"/>
            </a:avLst>
          </a:prstGeom>
          <a:solidFill>
            <a:srgbClr val="2F1D63"/>
          </a:solidFill>
          <a:ln w="7620">
            <a:solidFill>
              <a:srgbClr val="48367C"/>
            </a:solidFill>
            <a:prstDash val="solid"/>
          </a:ln>
        </p:spPr>
      </p:sp>
      <p:sp>
        <p:nvSpPr>
          <p:cNvPr id="12" name="Text 9"/>
          <p:cNvSpPr/>
          <p:nvPr/>
        </p:nvSpPr>
        <p:spPr>
          <a:xfrm>
            <a:off x="870347" y="4100274"/>
            <a:ext cx="357188" cy="446484"/>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2</a:t>
            </a:r>
            <a:endParaRPr lang="en-US" sz="2800" dirty="0"/>
          </a:p>
        </p:txBody>
      </p:sp>
      <p:sp>
        <p:nvSpPr>
          <p:cNvPr id="13" name="Text 10"/>
          <p:cNvSpPr/>
          <p:nvPr/>
        </p:nvSpPr>
        <p:spPr>
          <a:xfrm>
            <a:off x="2183011" y="4040029"/>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Khoảng Trống</a:t>
            </a:r>
            <a:endParaRPr lang="en-US" sz="2300" dirty="0"/>
          </a:p>
        </p:txBody>
      </p:sp>
      <p:sp>
        <p:nvSpPr>
          <p:cNvPr id="14" name="Text 11"/>
          <p:cNvSpPr/>
          <p:nvPr/>
        </p:nvSpPr>
        <p:spPr>
          <a:xfrm>
            <a:off x="2183011" y="4548187"/>
            <a:ext cx="6167199"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Tìm khoảng trống thị trường mà dự án có thể lấp đầy.</a:t>
            </a:r>
            <a:endParaRPr lang="en-US" sz="1750" dirty="0"/>
          </a:p>
        </p:txBody>
      </p:sp>
      <p:sp>
        <p:nvSpPr>
          <p:cNvPr id="15" name="Shape 12"/>
          <p:cNvSpPr/>
          <p:nvPr/>
        </p:nvSpPr>
        <p:spPr>
          <a:xfrm>
            <a:off x="1273612" y="5859780"/>
            <a:ext cx="680442" cy="30480"/>
          </a:xfrm>
          <a:prstGeom prst="roundRect">
            <a:avLst>
              <a:gd name="adj" fmla="val 312558"/>
            </a:avLst>
          </a:prstGeom>
          <a:solidFill>
            <a:srgbClr val="48367C"/>
          </a:solidFill>
          <a:ln/>
        </p:spPr>
      </p:sp>
      <p:sp>
        <p:nvSpPr>
          <p:cNvPr id="16" name="Shape 13"/>
          <p:cNvSpPr/>
          <p:nvPr/>
        </p:nvSpPr>
        <p:spPr>
          <a:xfrm>
            <a:off x="793790" y="5619869"/>
            <a:ext cx="510302" cy="510302"/>
          </a:xfrm>
          <a:prstGeom prst="roundRect">
            <a:avLst>
              <a:gd name="adj" fmla="val 18669"/>
            </a:avLst>
          </a:prstGeom>
          <a:solidFill>
            <a:srgbClr val="2F1D63"/>
          </a:solidFill>
          <a:ln w="7620">
            <a:solidFill>
              <a:srgbClr val="48367C"/>
            </a:solidFill>
            <a:prstDash val="solid"/>
          </a:ln>
        </p:spPr>
      </p:sp>
      <p:sp>
        <p:nvSpPr>
          <p:cNvPr id="17" name="Text 14"/>
          <p:cNvSpPr/>
          <p:nvPr/>
        </p:nvSpPr>
        <p:spPr>
          <a:xfrm>
            <a:off x="870347" y="5651778"/>
            <a:ext cx="357188" cy="446484"/>
          </a:xfrm>
          <a:prstGeom prst="rect">
            <a:avLst/>
          </a:prstGeom>
          <a:noFill/>
          <a:ln/>
        </p:spPr>
        <p:txBody>
          <a:bodyPr wrap="none" lIns="0" tIns="0" rIns="0" bIns="0" rtlCol="0" anchor="t"/>
          <a:lstStyle/>
          <a:p>
            <a:pPr algn="ctr" indent="0" marL="0">
              <a:lnSpc>
                <a:spcPts val="2800"/>
              </a:lnSpc>
              <a:buNone/>
            </a:pPr>
            <a:r>
              <a:rPr lang="en-US" sz="2800" b="1" spc="-56" kern="0" dirty="0">
                <a:solidFill>
                  <a:srgbClr val="E0D6DE"/>
                </a:solidFill>
                <a:latin typeface="Petrona Bold" pitchFamily="34" charset="0"/>
                <a:ea typeface="Petrona Bold" pitchFamily="34" charset="-122"/>
                <a:cs typeface="Petrona Bold" pitchFamily="34" charset="-120"/>
              </a:rPr>
              <a:t>3</a:t>
            </a:r>
            <a:endParaRPr lang="en-US" sz="2800" dirty="0"/>
          </a:p>
        </p:txBody>
      </p:sp>
      <p:sp>
        <p:nvSpPr>
          <p:cNvPr id="18" name="Text 15"/>
          <p:cNvSpPr/>
          <p:nvPr/>
        </p:nvSpPr>
        <p:spPr>
          <a:xfrm>
            <a:off x="2183011" y="5591532"/>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Yêu Cầu</a:t>
            </a:r>
            <a:endParaRPr lang="en-US" sz="2300" dirty="0"/>
          </a:p>
        </p:txBody>
      </p:sp>
      <p:sp>
        <p:nvSpPr>
          <p:cNvPr id="19" name="Text 16"/>
          <p:cNvSpPr/>
          <p:nvPr/>
        </p:nvSpPr>
        <p:spPr>
          <a:xfrm>
            <a:off x="2183011" y="6099691"/>
            <a:ext cx="6167199" cy="725805"/>
          </a:xfrm>
          <a:prstGeom prst="rect">
            <a:avLst/>
          </a:prstGeom>
          <a:noFill/>
          <a:ln/>
        </p:spPr>
        <p:txBody>
          <a:bodyPr wrap="squar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Phân loại yêu cầu thành mục tiêu, ràng buộc, chức năng, và triển khai.</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742831"/>
            <a:ext cx="5954197"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Tiêu Chí Đánh Giá</a:t>
            </a:r>
            <a:endParaRPr lang="en-US" sz="4650" dirty="0"/>
          </a:p>
        </p:txBody>
      </p:sp>
      <p:sp>
        <p:nvSpPr>
          <p:cNvPr id="3" name="Text 1"/>
          <p:cNvSpPr/>
          <p:nvPr/>
        </p:nvSpPr>
        <p:spPr>
          <a:xfrm>
            <a:off x="1715453" y="2810828"/>
            <a:ext cx="2977039" cy="372070"/>
          </a:xfrm>
          <a:prstGeom prst="rect">
            <a:avLst/>
          </a:prstGeom>
          <a:noFill/>
          <a:ln/>
        </p:spPr>
        <p:txBody>
          <a:bodyPr wrap="none" lIns="0" tIns="0" rIns="0" bIns="0" rtlCol="0" anchor="t"/>
          <a:lstStyle/>
          <a:p>
            <a:pPr algn="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Vật Lý</a:t>
            </a:r>
            <a:endParaRPr lang="en-US" sz="2300" dirty="0"/>
          </a:p>
        </p:txBody>
      </p:sp>
      <p:pic>
        <p:nvPicPr>
          <p:cNvPr id="4" name="Image 0" descr="preencoded.png">    </p:cNvPr>
          <p:cNvPicPr>
            <a:picLocks noChangeAspect="1"/>
          </p:cNvPicPr>
          <p:nvPr/>
        </p:nvPicPr>
        <p:blipFill>
          <a:blip r:embed="rId1"/>
          <a:stretch>
            <a:fillRect/>
          </a:stretch>
        </p:blipFill>
        <p:spPr>
          <a:xfrm>
            <a:off x="5032653" y="1940719"/>
            <a:ext cx="4564975" cy="4564975"/>
          </a:xfrm>
          <a:prstGeom prst="rect">
            <a:avLst/>
          </a:prstGeom>
        </p:spPr>
      </p:pic>
      <p:sp>
        <p:nvSpPr>
          <p:cNvPr id="5" name="Text 2"/>
          <p:cNvSpPr/>
          <p:nvPr/>
        </p:nvSpPr>
        <p:spPr>
          <a:xfrm>
            <a:off x="6226731" y="2703790"/>
            <a:ext cx="339328" cy="424220"/>
          </a:xfrm>
          <a:prstGeom prst="rect">
            <a:avLst/>
          </a:prstGeom>
          <a:noFill/>
          <a:ln/>
        </p:spPr>
        <p:txBody>
          <a:bodyPr wrap="none" lIns="0" tIns="0" rIns="0" bIns="0" rtlCol="0" anchor="t"/>
          <a:lstStyle/>
          <a:p>
            <a:pPr indent="0" marL="0">
              <a:lnSpc>
                <a:spcPts val="4250"/>
              </a:lnSpc>
              <a:buNone/>
            </a:pPr>
            <a:r>
              <a:rPr lang="en-US" sz="2650" b="1" spc="-36" kern="0" dirty="0">
                <a:solidFill>
                  <a:srgbClr val="E0D6DE"/>
                </a:solidFill>
                <a:latin typeface="Petrona Bold" pitchFamily="34" charset="0"/>
                <a:ea typeface="Petrona Bold" pitchFamily="34" charset="-122"/>
                <a:cs typeface="Petrona Bold" pitchFamily="34" charset="-120"/>
              </a:rPr>
              <a:t>1</a:t>
            </a:r>
            <a:endParaRPr lang="en-US" sz="2650" dirty="0"/>
          </a:p>
        </p:txBody>
      </p:sp>
      <p:sp>
        <p:nvSpPr>
          <p:cNvPr id="6" name="Text 3"/>
          <p:cNvSpPr/>
          <p:nvPr/>
        </p:nvSpPr>
        <p:spPr>
          <a:xfrm>
            <a:off x="9937790" y="2810828"/>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Chức Năng</a:t>
            </a:r>
            <a:endParaRPr lang="en-US" sz="2300" dirty="0"/>
          </a:p>
        </p:txBody>
      </p:sp>
      <p:pic>
        <p:nvPicPr>
          <p:cNvPr id="7" name="Image 1" descr="preencoded.png">    </p:cNvPr>
          <p:cNvPicPr>
            <a:picLocks noChangeAspect="1"/>
          </p:cNvPicPr>
          <p:nvPr/>
        </p:nvPicPr>
        <p:blipFill>
          <a:blip r:embed="rId2"/>
          <a:stretch>
            <a:fillRect/>
          </a:stretch>
        </p:blipFill>
        <p:spPr>
          <a:xfrm>
            <a:off x="5032653" y="1940719"/>
            <a:ext cx="4564975" cy="4564975"/>
          </a:xfrm>
          <a:prstGeom prst="rect">
            <a:avLst/>
          </a:prstGeom>
        </p:spPr>
      </p:pic>
      <p:sp>
        <p:nvSpPr>
          <p:cNvPr id="8" name="Text 4"/>
          <p:cNvSpPr/>
          <p:nvPr/>
        </p:nvSpPr>
        <p:spPr>
          <a:xfrm>
            <a:off x="8452604" y="3092291"/>
            <a:ext cx="339328" cy="424220"/>
          </a:xfrm>
          <a:prstGeom prst="rect">
            <a:avLst/>
          </a:prstGeom>
          <a:noFill/>
          <a:ln/>
        </p:spPr>
        <p:txBody>
          <a:bodyPr wrap="none" lIns="0" tIns="0" rIns="0" bIns="0" rtlCol="0" anchor="t"/>
          <a:lstStyle/>
          <a:p>
            <a:pPr indent="0" marL="0">
              <a:lnSpc>
                <a:spcPts val="4250"/>
              </a:lnSpc>
              <a:buNone/>
            </a:pPr>
            <a:r>
              <a:rPr lang="en-US" sz="2650" b="1" spc="-36" kern="0" dirty="0">
                <a:solidFill>
                  <a:srgbClr val="E0D6DE"/>
                </a:solidFill>
                <a:latin typeface="Petrona Bold" pitchFamily="34" charset="0"/>
                <a:ea typeface="Petrona Bold" pitchFamily="34" charset="-122"/>
                <a:cs typeface="Petrona Bold" pitchFamily="34" charset="-120"/>
              </a:rPr>
              <a:t>2</a:t>
            </a:r>
            <a:endParaRPr lang="en-US" sz="2650" dirty="0"/>
          </a:p>
        </p:txBody>
      </p:sp>
      <p:sp>
        <p:nvSpPr>
          <p:cNvPr id="9" name="Text 5"/>
          <p:cNvSpPr/>
          <p:nvPr/>
        </p:nvSpPr>
        <p:spPr>
          <a:xfrm>
            <a:off x="9937790" y="5263396"/>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Môi Trường</a:t>
            </a:r>
            <a:endParaRPr lang="en-US" sz="2300" dirty="0"/>
          </a:p>
        </p:txBody>
      </p:sp>
      <p:pic>
        <p:nvPicPr>
          <p:cNvPr id="10" name="Image 2" descr="preencoded.png">    </p:cNvPr>
          <p:cNvPicPr>
            <a:picLocks noChangeAspect="1"/>
          </p:cNvPicPr>
          <p:nvPr/>
        </p:nvPicPr>
        <p:blipFill>
          <a:blip r:embed="rId3"/>
          <a:stretch>
            <a:fillRect/>
          </a:stretch>
        </p:blipFill>
        <p:spPr>
          <a:xfrm>
            <a:off x="5032653" y="1940719"/>
            <a:ext cx="4564975" cy="4564975"/>
          </a:xfrm>
          <a:prstGeom prst="rect">
            <a:avLst/>
          </a:prstGeom>
        </p:spPr>
      </p:pic>
      <p:sp>
        <p:nvSpPr>
          <p:cNvPr id="11" name="Text 6"/>
          <p:cNvSpPr/>
          <p:nvPr/>
        </p:nvSpPr>
        <p:spPr>
          <a:xfrm>
            <a:off x="8064103" y="5318165"/>
            <a:ext cx="339328" cy="424220"/>
          </a:xfrm>
          <a:prstGeom prst="rect">
            <a:avLst/>
          </a:prstGeom>
          <a:noFill/>
          <a:ln/>
        </p:spPr>
        <p:txBody>
          <a:bodyPr wrap="none" lIns="0" tIns="0" rIns="0" bIns="0" rtlCol="0" anchor="t"/>
          <a:lstStyle/>
          <a:p>
            <a:pPr indent="0" marL="0">
              <a:lnSpc>
                <a:spcPts val="4250"/>
              </a:lnSpc>
              <a:buNone/>
            </a:pPr>
            <a:r>
              <a:rPr lang="en-US" sz="2650" b="1" spc="-36" kern="0" dirty="0">
                <a:solidFill>
                  <a:srgbClr val="E0D6DE"/>
                </a:solidFill>
                <a:latin typeface="Petrona Bold" pitchFamily="34" charset="0"/>
                <a:ea typeface="Petrona Bold" pitchFamily="34" charset="-122"/>
                <a:cs typeface="Petrona Bold" pitchFamily="34" charset="-120"/>
              </a:rPr>
              <a:t>3</a:t>
            </a:r>
            <a:endParaRPr lang="en-US" sz="2650" dirty="0"/>
          </a:p>
        </p:txBody>
      </p:sp>
      <p:sp>
        <p:nvSpPr>
          <p:cNvPr id="12" name="Text 7"/>
          <p:cNvSpPr/>
          <p:nvPr/>
        </p:nvSpPr>
        <p:spPr>
          <a:xfrm>
            <a:off x="1715453" y="5263396"/>
            <a:ext cx="2977039" cy="372070"/>
          </a:xfrm>
          <a:prstGeom prst="rect">
            <a:avLst/>
          </a:prstGeom>
          <a:noFill/>
          <a:ln/>
        </p:spPr>
        <p:txBody>
          <a:bodyPr wrap="none" lIns="0" tIns="0" rIns="0" bIns="0" rtlCol="0" anchor="t"/>
          <a:lstStyle/>
          <a:p>
            <a:pPr algn="r"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Kinh Tế</a:t>
            </a:r>
            <a:endParaRPr lang="en-US" sz="2300" dirty="0"/>
          </a:p>
        </p:txBody>
      </p:sp>
      <p:pic>
        <p:nvPicPr>
          <p:cNvPr id="13" name="Image 3" descr="preencoded.png">    </p:cNvPr>
          <p:cNvPicPr>
            <a:picLocks noChangeAspect="1"/>
          </p:cNvPicPr>
          <p:nvPr/>
        </p:nvPicPr>
        <p:blipFill>
          <a:blip r:embed="rId4"/>
          <a:stretch>
            <a:fillRect/>
          </a:stretch>
        </p:blipFill>
        <p:spPr>
          <a:xfrm>
            <a:off x="5032653" y="1940719"/>
            <a:ext cx="4564975" cy="4564975"/>
          </a:xfrm>
          <a:prstGeom prst="rect">
            <a:avLst/>
          </a:prstGeom>
        </p:spPr>
      </p:pic>
      <p:sp>
        <p:nvSpPr>
          <p:cNvPr id="14" name="Text 8"/>
          <p:cNvSpPr/>
          <p:nvPr/>
        </p:nvSpPr>
        <p:spPr>
          <a:xfrm>
            <a:off x="5838230" y="4929664"/>
            <a:ext cx="339328" cy="424220"/>
          </a:xfrm>
          <a:prstGeom prst="rect">
            <a:avLst/>
          </a:prstGeom>
          <a:noFill/>
          <a:ln/>
        </p:spPr>
        <p:txBody>
          <a:bodyPr wrap="none" lIns="0" tIns="0" rIns="0" bIns="0" rtlCol="0" anchor="t"/>
          <a:lstStyle/>
          <a:p>
            <a:pPr indent="0" marL="0">
              <a:lnSpc>
                <a:spcPts val="4250"/>
              </a:lnSpc>
              <a:buNone/>
            </a:pPr>
            <a:r>
              <a:rPr lang="en-US" sz="2650" b="1" spc="-36" kern="0" dirty="0">
                <a:solidFill>
                  <a:srgbClr val="E0D6DE"/>
                </a:solidFill>
                <a:latin typeface="Petrona Bold" pitchFamily="34" charset="0"/>
                <a:ea typeface="Petrona Bold" pitchFamily="34" charset="-122"/>
                <a:cs typeface="Petrona Bold" pitchFamily="34" charset="-120"/>
              </a:rPr>
              <a:t>4</a:t>
            </a:r>
            <a:endParaRPr lang="en-US" sz="2650" dirty="0"/>
          </a:p>
        </p:txBody>
      </p:sp>
      <p:sp>
        <p:nvSpPr>
          <p:cNvPr id="15" name="Text 9"/>
          <p:cNvSpPr/>
          <p:nvPr/>
        </p:nvSpPr>
        <p:spPr>
          <a:xfrm>
            <a:off x="793790" y="6760845"/>
            <a:ext cx="13042821" cy="725805"/>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Xây dựng các tiêu chí đo lường hiệu quả thiết kế. Các tiêu chí bao gồm vật lý, chức năng, môi trường, kinh tế, pháp lý, yếu tố con người.</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854875"/>
            <a:ext cx="5954197"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Đặc Tả Kỹ Thuật</a:t>
            </a:r>
            <a:endParaRPr lang="en-US" sz="4650" dirty="0"/>
          </a:p>
        </p:txBody>
      </p:sp>
      <p:sp>
        <p:nvSpPr>
          <p:cNvPr id="3" name="Shape 1"/>
          <p:cNvSpPr/>
          <p:nvPr/>
        </p:nvSpPr>
        <p:spPr>
          <a:xfrm>
            <a:off x="793790" y="3052763"/>
            <a:ext cx="2173724" cy="825698"/>
          </a:xfrm>
          <a:prstGeom prst="roundRect">
            <a:avLst>
              <a:gd name="adj" fmla="val 11538"/>
            </a:avLst>
          </a:prstGeom>
          <a:solidFill>
            <a:srgbClr val="2F1D63"/>
          </a:solidFill>
          <a:ln w="7620">
            <a:solidFill>
              <a:srgbClr val="48367C"/>
            </a:solidFill>
            <a:prstDash val="solid"/>
          </a:ln>
        </p:spPr>
      </p:sp>
      <p:sp>
        <p:nvSpPr>
          <p:cNvPr id="4" name="Text 2"/>
          <p:cNvSpPr/>
          <p:nvPr/>
        </p:nvSpPr>
        <p:spPr>
          <a:xfrm>
            <a:off x="1721167" y="3266242"/>
            <a:ext cx="318968" cy="398621"/>
          </a:xfrm>
          <a:prstGeom prst="rect">
            <a:avLst/>
          </a:prstGeom>
          <a:noFill/>
          <a:ln/>
        </p:spPr>
        <p:txBody>
          <a:bodyPr wrap="none" lIns="0" tIns="0" rIns="0" bIns="0" rtlCol="0" anchor="t"/>
          <a:lstStyle/>
          <a:p>
            <a:pPr algn="ctr" indent="0" marL="0">
              <a:lnSpc>
                <a:spcPts val="4000"/>
              </a:lnSpc>
              <a:buNone/>
            </a:pPr>
            <a:r>
              <a:rPr lang="en-US" sz="2500" b="1" spc="-45" kern="0" dirty="0">
                <a:solidFill>
                  <a:srgbClr val="E0D6DE"/>
                </a:solidFill>
                <a:latin typeface="Petrona Bold" pitchFamily="34" charset="0"/>
                <a:ea typeface="Petrona Bold" pitchFamily="34" charset="-122"/>
                <a:cs typeface="Petrona Bold" pitchFamily="34" charset="-120"/>
              </a:rPr>
              <a:t>1</a:t>
            </a:r>
            <a:endParaRPr lang="en-US" sz="2500" dirty="0"/>
          </a:p>
        </p:txBody>
      </p:sp>
      <p:sp>
        <p:nvSpPr>
          <p:cNvPr id="5" name="Text 3"/>
          <p:cNvSpPr/>
          <p:nvPr/>
        </p:nvSpPr>
        <p:spPr>
          <a:xfrm>
            <a:off x="3194328" y="3279577"/>
            <a:ext cx="1219081"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Phản Hồi</a:t>
            </a:r>
            <a:endParaRPr lang="en-US" sz="2300" dirty="0"/>
          </a:p>
        </p:txBody>
      </p:sp>
      <p:sp>
        <p:nvSpPr>
          <p:cNvPr id="6" name="Shape 4"/>
          <p:cNvSpPr/>
          <p:nvPr/>
        </p:nvSpPr>
        <p:spPr>
          <a:xfrm>
            <a:off x="3080861" y="3863221"/>
            <a:ext cx="10642402" cy="15240"/>
          </a:xfrm>
          <a:prstGeom prst="roundRect">
            <a:avLst>
              <a:gd name="adj" fmla="val 625116"/>
            </a:avLst>
          </a:prstGeom>
          <a:solidFill>
            <a:srgbClr val="48367C"/>
          </a:solidFill>
          <a:ln/>
        </p:spPr>
      </p:sp>
      <p:sp>
        <p:nvSpPr>
          <p:cNvPr id="7" name="Shape 5"/>
          <p:cNvSpPr/>
          <p:nvPr/>
        </p:nvSpPr>
        <p:spPr>
          <a:xfrm>
            <a:off x="793790" y="3991808"/>
            <a:ext cx="4347567" cy="825698"/>
          </a:xfrm>
          <a:prstGeom prst="roundRect">
            <a:avLst>
              <a:gd name="adj" fmla="val 11538"/>
            </a:avLst>
          </a:prstGeom>
          <a:solidFill>
            <a:srgbClr val="2F1D63"/>
          </a:solidFill>
          <a:ln w="7620">
            <a:solidFill>
              <a:srgbClr val="48367C"/>
            </a:solidFill>
            <a:prstDash val="solid"/>
          </a:ln>
        </p:spPr>
      </p:sp>
      <p:sp>
        <p:nvSpPr>
          <p:cNvPr id="8" name="Text 6"/>
          <p:cNvSpPr/>
          <p:nvPr/>
        </p:nvSpPr>
        <p:spPr>
          <a:xfrm>
            <a:off x="2808089" y="4205288"/>
            <a:ext cx="318968" cy="398621"/>
          </a:xfrm>
          <a:prstGeom prst="rect">
            <a:avLst/>
          </a:prstGeom>
          <a:noFill/>
          <a:ln/>
        </p:spPr>
        <p:txBody>
          <a:bodyPr wrap="none" lIns="0" tIns="0" rIns="0" bIns="0" rtlCol="0" anchor="t"/>
          <a:lstStyle/>
          <a:p>
            <a:pPr algn="ctr" indent="0" marL="0">
              <a:lnSpc>
                <a:spcPts val="4000"/>
              </a:lnSpc>
              <a:buNone/>
            </a:pPr>
            <a:r>
              <a:rPr lang="en-US" sz="2500" b="1" spc="-45" kern="0" dirty="0">
                <a:solidFill>
                  <a:srgbClr val="E0D6DE"/>
                </a:solidFill>
                <a:latin typeface="Petrona Bold" pitchFamily="34" charset="0"/>
                <a:ea typeface="Petrona Bold" pitchFamily="34" charset="-122"/>
                <a:cs typeface="Petrona Bold" pitchFamily="34" charset="-120"/>
              </a:rPr>
              <a:t>2</a:t>
            </a:r>
            <a:endParaRPr lang="en-US" sz="2500" dirty="0"/>
          </a:p>
        </p:txBody>
      </p:sp>
      <p:sp>
        <p:nvSpPr>
          <p:cNvPr id="9" name="Text 7"/>
          <p:cNvSpPr/>
          <p:nvPr/>
        </p:nvSpPr>
        <p:spPr>
          <a:xfrm>
            <a:off x="5368171" y="4218623"/>
            <a:ext cx="1562338"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Nghiên Cứu</a:t>
            </a:r>
            <a:endParaRPr lang="en-US" sz="2300" dirty="0"/>
          </a:p>
        </p:txBody>
      </p:sp>
      <p:sp>
        <p:nvSpPr>
          <p:cNvPr id="10" name="Shape 8"/>
          <p:cNvSpPr/>
          <p:nvPr/>
        </p:nvSpPr>
        <p:spPr>
          <a:xfrm>
            <a:off x="5254704" y="4802267"/>
            <a:ext cx="8468558" cy="15240"/>
          </a:xfrm>
          <a:prstGeom prst="roundRect">
            <a:avLst>
              <a:gd name="adj" fmla="val 625116"/>
            </a:avLst>
          </a:prstGeom>
          <a:solidFill>
            <a:srgbClr val="48367C"/>
          </a:solidFill>
          <a:ln/>
        </p:spPr>
      </p:sp>
      <p:sp>
        <p:nvSpPr>
          <p:cNvPr id="11" name="Shape 9"/>
          <p:cNvSpPr/>
          <p:nvPr/>
        </p:nvSpPr>
        <p:spPr>
          <a:xfrm>
            <a:off x="793790" y="4930854"/>
            <a:ext cx="6521410" cy="825698"/>
          </a:xfrm>
          <a:prstGeom prst="roundRect">
            <a:avLst>
              <a:gd name="adj" fmla="val 11538"/>
            </a:avLst>
          </a:prstGeom>
          <a:solidFill>
            <a:srgbClr val="2F1D63"/>
          </a:solidFill>
          <a:ln w="7620">
            <a:solidFill>
              <a:srgbClr val="48367C"/>
            </a:solidFill>
            <a:prstDash val="solid"/>
          </a:ln>
        </p:spPr>
      </p:sp>
      <p:sp>
        <p:nvSpPr>
          <p:cNvPr id="12" name="Text 10"/>
          <p:cNvSpPr/>
          <p:nvPr/>
        </p:nvSpPr>
        <p:spPr>
          <a:xfrm>
            <a:off x="3895011" y="5144333"/>
            <a:ext cx="318968" cy="398621"/>
          </a:xfrm>
          <a:prstGeom prst="rect">
            <a:avLst/>
          </a:prstGeom>
          <a:noFill/>
          <a:ln/>
        </p:spPr>
        <p:txBody>
          <a:bodyPr wrap="none" lIns="0" tIns="0" rIns="0" bIns="0" rtlCol="0" anchor="t"/>
          <a:lstStyle/>
          <a:p>
            <a:pPr algn="ctr" indent="0" marL="0">
              <a:lnSpc>
                <a:spcPts val="4000"/>
              </a:lnSpc>
              <a:buNone/>
            </a:pPr>
            <a:r>
              <a:rPr lang="en-US" sz="2500" b="1" spc="-45" kern="0" dirty="0">
                <a:solidFill>
                  <a:srgbClr val="E0D6DE"/>
                </a:solidFill>
                <a:latin typeface="Petrona Bold" pitchFamily="34" charset="0"/>
                <a:ea typeface="Petrona Bold" pitchFamily="34" charset="-122"/>
                <a:cs typeface="Petrona Bold" pitchFamily="34" charset="-120"/>
              </a:rPr>
              <a:t>3</a:t>
            </a:r>
            <a:endParaRPr lang="en-US" sz="2500" dirty="0"/>
          </a:p>
        </p:txBody>
      </p:sp>
      <p:sp>
        <p:nvSpPr>
          <p:cNvPr id="13" name="Text 11"/>
          <p:cNvSpPr/>
          <p:nvPr/>
        </p:nvSpPr>
        <p:spPr>
          <a:xfrm>
            <a:off x="7542014" y="5157668"/>
            <a:ext cx="1643063"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Thử Nghiệm</a:t>
            </a:r>
            <a:endParaRPr lang="en-US" sz="2300" dirty="0"/>
          </a:p>
        </p:txBody>
      </p:sp>
      <p:sp>
        <p:nvSpPr>
          <p:cNvPr id="14" name="Text 12"/>
          <p:cNvSpPr/>
          <p:nvPr/>
        </p:nvSpPr>
        <p:spPr>
          <a:xfrm>
            <a:off x="793790" y="6011704"/>
            <a:ext cx="13042821" cy="362903"/>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Gắn giá trị cụ thể cho các tiêu chí. Dựa trên phản hồi từ đối tác, nghiên cứu, hoặc thử nghiệm nguyên mẫu.</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2025-03-12T14:03:16Z</dcterms:created>
  <dcterms:modified xsi:type="dcterms:W3CDTF">2025-03-12T14:03:16Z</dcterms:modified>
</cp:coreProperties>
</file>